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330" r:id="rId7"/>
    <p:sldId id="332" r:id="rId8"/>
    <p:sldId id="267" r:id="rId9"/>
    <p:sldId id="337" r:id="rId10"/>
    <p:sldId id="338" r:id="rId11"/>
    <p:sldId id="339" r:id="rId12"/>
    <p:sldId id="340" r:id="rId13"/>
    <p:sldId id="336" r:id="rId14"/>
    <p:sldId id="341" r:id="rId15"/>
    <p:sldId id="342" r:id="rId16"/>
    <p:sldId id="271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7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07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1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2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3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4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5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8.png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9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26997"/>
            <a:ext cx="12192216" cy="4490085"/>
            <a:chOff x="-89" y="115874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115874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600" y="6141085"/>
            <a:ext cx="41427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ZhenDong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Huang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980" y="1295400"/>
            <a:ext cx="1178306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SelfGNN: Self-Supervised Graph Neural Networks for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Sequential 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98305" y="5270500"/>
            <a:ext cx="20453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SIGIR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5"/>
          <a:stretch>
            <a:fillRect/>
          </a:stretch>
        </p:blipFill>
        <p:spPr>
          <a:xfrm>
            <a:off x="990600" y="2469515"/>
            <a:ext cx="10714355" cy="193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文本框 24"/>
          <p:cNvSpPr txBox="1"/>
          <p:nvPr/>
        </p:nvSpPr>
        <p:spPr>
          <a:xfrm>
            <a:off x="3810000" y="4691380"/>
            <a:ext cx="466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code:https://github.com/HKUDS/SelfGNN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1" name="图片 130"/>
          <p:cNvPicPr/>
          <p:nvPr/>
        </p:nvPicPr>
        <p:blipFill>
          <a:blip r:embed="rId7"/>
          <a:stretch>
            <a:fillRect/>
          </a:stretch>
        </p:blipFill>
        <p:spPr>
          <a:xfrm>
            <a:off x="2514600" y="1600200"/>
            <a:ext cx="7543800" cy="4911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2" name="图片 131"/>
          <p:cNvPicPr/>
          <p:nvPr/>
        </p:nvPicPr>
        <p:blipFill>
          <a:blip r:embed="rId7"/>
          <a:stretch>
            <a:fillRect/>
          </a:stretch>
        </p:blipFill>
        <p:spPr>
          <a:xfrm>
            <a:off x="2533650" y="1895475"/>
            <a:ext cx="7124700" cy="306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3" name="图片 132"/>
          <p:cNvPicPr/>
          <p:nvPr/>
        </p:nvPicPr>
        <p:blipFill>
          <a:blip r:embed="rId7"/>
          <a:stretch>
            <a:fillRect/>
          </a:stretch>
        </p:blipFill>
        <p:spPr>
          <a:xfrm>
            <a:off x="1047750" y="1752283"/>
            <a:ext cx="10096500" cy="3838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4" name="图片 133"/>
          <p:cNvPicPr/>
          <p:nvPr/>
        </p:nvPicPr>
        <p:blipFill>
          <a:blip r:embed="rId7"/>
          <a:stretch>
            <a:fillRect/>
          </a:stretch>
        </p:blipFill>
        <p:spPr>
          <a:xfrm>
            <a:off x="2667000" y="1381125"/>
            <a:ext cx="7299960" cy="5185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5" name="图片 134"/>
          <p:cNvPicPr/>
          <p:nvPr/>
        </p:nvPicPr>
        <p:blipFill>
          <a:blip r:embed="rId7"/>
          <a:stretch>
            <a:fillRect/>
          </a:stretch>
        </p:blipFill>
        <p:spPr>
          <a:xfrm>
            <a:off x="914083" y="2361883"/>
            <a:ext cx="10220325" cy="210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86000" y="4530090"/>
            <a:ext cx="84302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) </a:t>
            </a:r>
            <a:r>
              <a:t> existing long-short-termsequential recommenders  often mainly focus on encoding</a:t>
            </a:r>
            <a:r>
              <a:rPr lang="en-US"/>
              <a:t> </a:t>
            </a:r>
            <a:r>
              <a:t>single user sequence, which overlook the essential periodical collaborative relationships between users</a:t>
            </a:r>
          </a:p>
        </p:txBody>
      </p:sp>
      <p:pic>
        <p:nvPicPr>
          <p:cNvPr id="101" name="图片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3429000" y="1447800"/>
            <a:ext cx="5498465" cy="2920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2286000" y="5614035"/>
            <a:ext cx="88144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2)the notion of "noise"varies for different users, as some users have diverse interests while others have more stable preferences. Current denoising approaches lack the ability to effectively handle user-specific noise and oftenrely on random data augmentation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7"/>
          <a:stretch>
            <a:fillRect/>
          </a:stretch>
        </p:blipFill>
        <p:spPr>
          <a:xfrm>
            <a:off x="344805" y="1524000"/>
            <a:ext cx="11318240" cy="2606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8"/>
          <a:srcRect r="1377" b="15767"/>
          <a:stretch>
            <a:fillRect/>
          </a:stretch>
        </p:blipFill>
        <p:spPr>
          <a:xfrm>
            <a:off x="2971800" y="4130040"/>
            <a:ext cx="5638800" cy="25584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7"/>
          <a:stretch>
            <a:fillRect/>
          </a:stretch>
        </p:blipFill>
        <p:spPr>
          <a:xfrm>
            <a:off x="75883" y="1747203"/>
            <a:ext cx="6657975" cy="336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8"/>
          <a:stretch>
            <a:fillRect/>
          </a:stretch>
        </p:blipFill>
        <p:spPr>
          <a:xfrm>
            <a:off x="6858000" y="1676400"/>
            <a:ext cx="5220970" cy="972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9"/>
          <a:stretch>
            <a:fillRect/>
          </a:stretch>
        </p:blipFill>
        <p:spPr>
          <a:xfrm>
            <a:off x="7455535" y="2752725"/>
            <a:ext cx="4551680" cy="595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10"/>
          <a:stretch>
            <a:fillRect/>
          </a:stretch>
        </p:blipFill>
        <p:spPr>
          <a:xfrm>
            <a:off x="6934200" y="3452495"/>
            <a:ext cx="5096510" cy="683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11"/>
          <a:stretch>
            <a:fillRect/>
          </a:stretch>
        </p:blipFill>
        <p:spPr>
          <a:xfrm>
            <a:off x="7080885" y="4204970"/>
            <a:ext cx="4926330" cy="550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7"/>
          <a:stretch>
            <a:fillRect/>
          </a:stretch>
        </p:blipFill>
        <p:spPr>
          <a:xfrm>
            <a:off x="381000" y="2590800"/>
            <a:ext cx="5476875" cy="2178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8"/>
          <a:stretch>
            <a:fillRect/>
          </a:stretch>
        </p:blipFill>
        <p:spPr>
          <a:xfrm>
            <a:off x="5867083" y="1524000"/>
            <a:ext cx="5991225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9"/>
          <a:stretch>
            <a:fillRect/>
          </a:stretch>
        </p:blipFill>
        <p:spPr>
          <a:xfrm>
            <a:off x="6257925" y="2971483"/>
            <a:ext cx="5600700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10"/>
          <a:stretch>
            <a:fillRect/>
          </a:stretch>
        </p:blipFill>
        <p:spPr>
          <a:xfrm>
            <a:off x="6933883" y="3505200"/>
            <a:ext cx="5019675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11"/>
          <a:stretch>
            <a:fillRect/>
          </a:stretch>
        </p:blipFill>
        <p:spPr>
          <a:xfrm>
            <a:off x="6872605" y="4343083"/>
            <a:ext cx="4991100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115"/>
          <p:cNvPicPr/>
          <p:nvPr/>
        </p:nvPicPr>
        <p:blipFill>
          <a:blip r:embed="rId12"/>
          <a:stretch>
            <a:fillRect/>
          </a:stretch>
        </p:blipFill>
        <p:spPr>
          <a:xfrm>
            <a:off x="6200775" y="4990148"/>
            <a:ext cx="5715000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图片 116"/>
          <p:cNvPicPr/>
          <p:nvPr/>
        </p:nvPicPr>
        <p:blipFill>
          <a:blip r:embed="rId13"/>
          <a:stretch>
            <a:fillRect/>
          </a:stretch>
        </p:blipFill>
        <p:spPr>
          <a:xfrm>
            <a:off x="6672580" y="5486400"/>
            <a:ext cx="53911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图片 117"/>
          <p:cNvPicPr/>
          <p:nvPr/>
        </p:nvPicPr>
        <p:blipFill>
          <a:blip r:embed="rId14"/>
          <a:stretch>
            <a:fillRect/>
          </a:stretch>
        </p:blipFill>
        <p:spPr>
          <a:xfrm>
            <a:off x="6370638" y="5943600"/>
            <a:ext cx="5648325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9" name="图片 118"/>
          <p:cNvPicPr/>
          <p:nvPr/>
        </p:nvPicPr>
        <p:blipFill>
          <a:blip r:embed="rId7"/>
          <a:stretch>
            <a:fillRect/>
          </a:stretch>
        </p:blipFill>
        <p:spPr>
          <a:xfrm>
            <a:off x="228600" y="1447800"/>
            <a:ext cx="5287010" cy="295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图片 119"/>
          <p:cNvPicPr/>
          <p:nvPr/>
        </p:nvPicPr>
        <p:blipFill>
          <a:blip r:embed="rId8"/>
          <a:stretch>
            <a:fillRect/>
          </a:stretch>
        </p:blipFill>
        <p:spPr>
          <a:xfrm>
            <a:off x="5714683" y="1447483"/>
            <a:ext cx="5838825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图片 120"/>
          <p:cNvPicPr/>
          <p:nvPr/>
        </p:nvPicPr>
        <p:blipFill>
          <a:blip r:embed="rId9"/>
          <a:stretch>
            <a:fillRect/>
          </a:stretch>
        </p:blipFill>
        <p:spPr>
          <a:xfrm>
            <a:off x="6096000" y="2257108"/>
            <a:ext cx="5486400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图片 121"/>
          <p:cNvPicPr/>
          <p:nvPr/>
        </p:nvPicPr>
        <p:blipFill>
          <a:blip r:embed="rId10"/>
          <a:stretch>
            <a:fillRect/>
          </a:stretch>
        </p:blipFill>
        <p:spPr>
          <a:xfrm>
            <a:off x="6209983" y="3619183"/>
            <a:ext cx="5324475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图片 122"/>
          <p:cNvPicPr/>
          <p:nvPr/>
        </p:nvPicPr>
        <p:blipFill>
          <a:blip r:embed="rId11"/>
          <a:stretch>
            <a:fillRect/>
          </a:stretch>
        </p:blipFill>
        <p:spPr>
          <a:xfrm>
            <a:off x="6629083" y="4505325"/>
            <a:ext cx="492442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" name="图片 123"/>
          <p:cNvPicPr/>
          <p:nvPr/>
        </p:nvPicPr>
        <p:blipFill>
          <a:blip r:embed="rId12"/>
          <a:stretch>
            <a:fillRect/>
          </a:stretch>
        </p:blipFill>
        <p:spPr>
          <a:xfrm>
            <a:off x="5486083" y="4981258"/>
            <a:ext cx="6048375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" name="图片 124"/>
          <p:cNvPicPr/>
          <p:nvPr/>
        </p:nvPicPr>
        <p:blipFill>
          <a:blip r:embed="rId13"/>
          <a:stretch>
            <a:fillRect/>
          </a:stretch>
        </p:blipFill>
        <p:spPr>
          <a:xfrm>
            <a:off x="6686233" y="5791200"/>
            <a:ext cx="4810125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26" name="图片 125"/>
          <p:cNvPicPr/>
          <p:nvPr/>
        </p:nvPicPr>
        <p:blipFill>
          <a:blip r:embed="rId7"/>
          <a:stretch>
            <a:fillRect/>
          </a:stretch>
        </p:blipFill>
        <p:spPr>
          <a:xfrm>
            <a:off x="2742883" y="2133600"/>
            <a:ext cx="7134225" cy="264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27" name="图片 126"/>
          <p:cNvPicPr/>
          <p:nvPr/>
        </p:nvPicPr>
        <p:blipFill>
          <a:blip r:embed="rId7"/>
          <a:stretch>
            <a:fillRect/>
          </a:stretch>
        </p:blipFill>
        <p:spPr>
          <a:xfrm>
            <a:off x="1219200" y="1381125"/>
            <a:ext cx="9895205" cy="5250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0" name="图片 129"/>
          <p:cNvPicPr/>
          <p:nvPr/>
        </p:nvPicPr>
        <p:blipFill>
          <a:blip r:embed="rId7"/>
          <a:stretch>
            <a:fillRect/>
          </a:stretch>
        </p:blipFill>
        <p:spPr>
          <a:xfrm>
            <a:off x="2514283" y="1795463"/>
            <a:ext cx="7477125" cy="326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YwNjYwYTljYzFiN2JhNTk4MTBhZjhiYzI1NGM5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3282</Words>
  <Application>WPS 演示</Application>
  <PresentationFormat>On-screen Show (4:3)</PresentationFormat>
  <Paragraphs>201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黄振东</cp:lastModifiedBy>
  <cp:revision>19</cp:revision>
  <dcterms:created xsi:type="dcterms:W3CDTF">2023-09-17T03:47:00Z</dcterms:created>
  <dcterms:modified xsi:type="dcterms:W3CDTF">2024-06-20T10:26:17Z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2023-09-21T00:00:00Z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2052-12.1.0.16929</vt:lpwstr>
  </property>
</Properties>
</file>